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7"/>
  </p:notesMasterIdLst>
  <p:sldIdLst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75" d="100"/>
          <a:sy n="75" d="100"/>
        </p:scale>
        <p:origin x="-100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BDD9AF-EE06-4A8E-9CE6-AC69ABBEBCCA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7914E5-1EF6-4586-B683-58443C5F1E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304A297-B48A-4735-A609-0F29CDE42A31}" type="slidenum">
              <a:rPr lang="en-GB" sz="1200">
                <a:latin typeface="+mn-lt"/>
              </a:rPr>
              <a:pPr algn="r">
                <a:defRPr/>
              </a:pPr>
              <a:t>1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4928E-73A7-453D-9F33-6D448DD1EC5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E762B2-8ABA-471E-BC2B-9B093039BC5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5AEC2-988D-4591-BA3B-AA61264DFBB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5A20-B67A-47BE-A9BD-802FDF1050FE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9555-9BF1-4128-8B42-978534322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24A5-5C55-43BD-9E34-2A55400A940D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1E6E-8D4E-4FF7-9840-2FFBF41CD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CC3B-7DAC-4F52-B458-662F5B049EF2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D40E0-8A55-458A-95EC-AF1A298ED9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B6F5-EB90-4292-A65A-91D4902A9D8C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32E57-623B-49EF-B69A-B2DF2541B0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B4AC7-004F-4004-A74C-4A9CD2C7CD43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B049-B657-41D2-B64D-D0540F7EB1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B7654-E808-4E57-89A8-D2D0A1FAF4B2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3630-D44F-464D-A362-A5F004A9CA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61330-E3C8-4CE1-8AB8-FFC8AC8994FD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7F6A7-B5DD-4ED0-847D-0B2FD1F949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A1062-E7C4-4A81-9D7A-B5C6466126FB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30B3-06ED-4E57-B2BF-4E30065E9D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67944-D3CA-419B-8E11-3C54EE09A4E0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9C33D-3E7B-4A94-99C9-3A7AD7B15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5E7E5-312B-47EE-A3B1-69EC007F95AE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0662-771B-4976-BD2B-CEDC781D3E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DF48-0C15-4F9B-844C-97F04F6BADF7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A108D-90DD-41C5-82FC-81C22A247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790B-FECF-4CDA-83C0-9972C8FB39DD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B181-0D88-4EC9-BB99-631327BE3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7C3E-EC9A-4161-B878-A342EF3E1A84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64FC2-C172-4095-8FB0-74BCCC3D41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779E-0476-430B-A36F-7CA38EF41972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3110-FCC8-41C6-BCA5-D9D4DFA64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66B1-2CBE-4083-A57E-7FAC82E46BD3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046D7-717D-47F5-B330-E4FF85DD91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AECA-E273-4414-B94F-35E25E83BD21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D71C-5EAB-48BA-8B07-7CAE7528E9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229F-9287-438B-A069-D3C13912E2A2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3F27-BC79-4575-944A-7363E9E8D8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68AB-E026-4891-9552-8E25B1903C26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A170-0554-4EA1-8F7F-36F8D8D92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EF8A-C1EE-4341-B498-F6343D48AF78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744C-C5A4-4224-AD2F-EAB3A3560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46FE-3009-4E5E-8287-6C5F52D088C9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C0D6-D2A8-4D32-B646-2BD74FD849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6886-C917-41AD-9F45-13CC22558EA9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F94E-BF65-4165-A8B4-2DA7D5DB8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A4DF-ED0D-48D3-989F-B4FE863AE016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B133-751D-476B-93DB-44255E310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A38B25-DD49-4816-A05E-2F6BBDB8FB9F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7759A-9D26-4E1F-8E1D-8ECEEB75CD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F0887EF-831C-444D-ADB2-5933BB443E0A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ACF5C5-7647-462D-AEEB-2403EC8915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3" descr="Afon teifi  river teif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0"/>
            <a:ext cx="5184775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 txBox="1">
            <a:spLocks noChangeArrowheads="1"/>
          </p:cNvSpPr>
          <p:nvPr/>
        </p:nvSpPr>
        <p:spPr bwMode="auto">
          <a:xfrm>
            <a:off x="755650" y="5229225"/>
            <a:ext cx="7200900" cy="1412875"/>
          </a:xfrm>
          <a:prstGeom prst="rect">
            <a:avLst/>
          </a:prstGeom>
          <a:solidFill>
            <a:srgbClr val="AC9B92"/>
          </a:solidFill>
          <a:ln w="9525">
            <a:solidFill>
              <a:srgbClr val="AC9B9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4000">
                <a:latin typeface="Century Gothic" pitchFamily="34" charset="0"/>
              </a:rPr>
              <a:t>Workers and the workhouse during Victorian Times</a:t>
            </a:r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auto">
          <a:xfrm>
            <a:off x="827088" y="188913"/>
            <a:ext cx="74898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Century Gothic" pitchFamily="34" charset="0"/>
              </a:rPr>
              <a:t>A series of interactive lessons and instructions for teachers to create a art project:</a:t>
            </a:r>
          </a:p>
          <a:p>
            <a:pPr algn="ctr">
              <a:spcBef>
                <a:spcPct val="50000"/>
              </a:spcBef>
            </a:pPr>
            <a:r>
              <a:rPr lang="en-GB" sz="1400" b="1">
                <a:latin typeface="Century Gothic" pitchFamily="34" charset="0"/>
              </a:rPr>
              <a:t> Years 5 a 6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339975" y="1052513"/>
            <a:ext cx="4286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0" b="1" i="1">
                <a:solidFill>
                  <a:srgbClr val="EAEAEA"/>
                </a:solidFill>
                <a:latin typeface="Bradley Hand ITC" pitchFamily="66" charset="0"/>
              </a:rPr>
              <a:t>Lesson 6</a:t>
            </a:r>
          </a:p>
        </p:txBody>
      </p:sp>
      <p:sp>
        <p:nvSpPr>
          <p:cNvPr id="12" name="Round Diagonal Corner Rectangle 11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30" name="TextBox 1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5940425" y="0"/>
            <a:ext cx="320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0000"/>
                </a:solidFill>
              </a:rPr>
              <a:t>Used with kind permission of Aneurin Jones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hlinkClick r:id="" action="ppaction://hlinkshowjump?jump=previousslide"/>
          </p:cNvPr>
          <p:cNvSpPr/>
          <p:nvPr/>
        </p:nvSpPr>
        <p:spPr>
          <a:xfrm>
            <a:off x="0" y="6429375"/>
            <a:ext cx="25003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4" name="TextBox 2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88113"/>
            <a:ext cx="250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Previous page</a:t>
            </a:r>
          </a:p>
        </p:txBody>
      </p:sp>
      <p:sp>
        <p:nvSpPr>
          <p:cNvPr id="28675" name="Text Box 30"/>
          <p:cNvSpPr txBox="1">
            <a:spLocks noChangeArrowheads="1"/>
          </p:cNvSpPr>
          <p:nvPr/>
        </p:nvSpPr>
        <p:spPr bwMode="auto">
          <a:xfrm>
            <a:off x="428625" y="5357813"/>
            <a:ext cx="8286750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latin typeface="Calibri" pitchFamily="34" charset="0"/>
              </a:rPr>
              <a:t> </a:t>
            </a:r>
            <a:r>
              <a:rPr lang="en-GB">
                <a:latin typeface="Calibri" pitchFamily="34" charset="0"/>
              </a:rPr>
              <a:t>Your teacher is looking for good use of recording bodily poses of workers during the Victorian period. </a:t>
            </a:r>
          </a:p>
        </p:txBody>
      </p:sp>
      <p:sp>
        <p:nvSpPr>
          <p:cNvPr id="28676" name="Text Box 26"/>
          <p:cNvSpPr txBox="1">
            <a:spLocks noChangeArrowheads="1"/>
          </p:cNvSpPr>
          <p:nvPr/>
        </p:nvSpPr>
        <p:spPr bwMode="auto">
          <a:xfrm>
            <a:off x="214313" y="0"/>
            <a:ext cx="8569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u="sng"/>
              <a:t>Observing shape and form of the body (3).</a:t>
            </a:r>
          </a:p>
        </p:txBody>
      </p:sp>
      <p:sp>
        <p:nvSpPr>
          <p:cNvPr id="28677" name="Text Box 29"/>
          <p:cNvSpPr txBox="1">
            <a:spLocks noChangeArrowheads="1"/>
          </p:cNvSpPr>
          <p:nvPr/>
        </p:nvSpPr>
        <p:spPr bwMode="auto">
          <a:xfrm>
            <a:off x="214313" y="642938"/>
            <a:ext cx="8715375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latin typeface="Calibri" pitchFamily="34" charset="0"/>
              </a:rPr>
              <a:t>Task for groups between 4-6 pupils: </a:t>
            </a:r>
            <a:r>
              <a:rPr lang="en-GB">
                <a:latin typeface="Calibri" pitchFamily="34" charset="0"/>
              </a:rPr>
              <a:t>Experiment with bodily poses and record these by creating 3D models using clay.</a:t>
            </a:r>
            <a:endParaRPr lang="en-GB" b="1">
              <a:latin typeface="Calibri" pitchFamily="34" charset="0"/>
            </a:endParaRPr>
          </a:p>
        </p:txBody>
      </p:sp>
      <p:sp>
        <p:nvSpPr>
          <p:cNvPr id="14" name="Round Diagonal Corner Rectangle 13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9" name="Text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196850" y="1714500"/>
            <a:ext cx="8750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GB" sz="2000">
                <a:latin typeface="Calibri" pitchFamily="34" charset="0"/>
              </a:rPr>
              <a:t>You must use your imagination during this lesson. </a:t>
            </a:r>
          </a:p>
          <a:p>
            <a:pPr marL="342900" indent="-342900"/>
            <a:r>
              <a:rPr lang="en-GB" sz="2000">
                <a:latin typeface="Calibri" pitchFamily="34" charset="0"/>
              </a:rPr>
              <a:t>You must imagine that you are a worker from Victorian Times. Try and think of:</a:t>
            </a:r>
          </a:p>
          <a:p>
            <a:pPr marL="342900" indent="-342900"/>
            <a:endParaRPr lang="en-GB" sz="2000">
              <a:latin typeface="Calibri" pitchFamily="34" charset="0"/>
            </a:endParaRPr>
          </a:p>
          <a:p>
            <a:pPr marL="342900" indent="-342900"/>
            <a:r>
              <a:rPr lang="en-GB" sz="2800">
                <a:latin typeface="Calibri" pitchFamily="34" charset="0"/>
              </a:rPr>
              <a:t>- what type of activity the model will be doing?</a:t>
            </a:r>
          </a:p>
          <a:p>
            <a:pPr marL="342900" indent="-342900"/>
            <a:r>
              <a:rPr lang="en-GB" sz="2800">
                <a:latin typeface="Calibri" pitchFamily="34" charset="0"/>
              </a:rPr>
              <a:t>- how they should stand?</a:t>
            </a:r>
          </a:p>
          <a:p>
            <a:pPr marL="342900" indent="-342900"/>
            <a:r>
              <a:rPr lang="en-GB" sz="2800">
                <a:latin typeface="Calibri" pitchFamily="34" charset="0"/>
              </a:rPr>
              <a:t>- what emotion will be shown on their face? </a:t>
            </a:r>
          </a:p>
          <a:p>
            <a:pPr marL="342900" indent="-342900"/>
            <a:r>
              <a:rPr lang="en-GB" sz="2800">
                <a:latin typeface="Calibri" pitchFamily="34" charset="0"/>
              </a:rPr>
              <a:t>- what clothing would they be wearing during this period?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hlinkClick r:id="" action="ppaction://hlinkshowjump?jump=previousslide"/>
          </p:cNvPr>
          <p:cNvSpPr/>
          <p:nvPr/>
        </p:nvSpPr>
        <p:spPr>
          <a:xfrm>
            <a:off x="0" y="6429375"/>
            <a:ext cx="25003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2" name="TextBox 2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5076825" y="857250"/>
            <a:ext cx="3852863" cy="146685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entury Gothic" pitchFamily="34" charset="0"/>
              </a:rPr>
              <a:t>Equipment available</a:t>
            </a:r>
            <a:r>
              <a:rPr lang="en-US" b="1">
                <a:latin typeface="Century Gothic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Clay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Moulding and marking equipment</a:t>
            </a: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214313" y="857250"/>
            <a:ext cx="3003550" cy="366713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entury Gothic" pitchFamily="34" charset="0"/>
            </a:endParaRPr>
          </a:p>
        </p:txBody>
      </p:sp>
      <p:sp>
        <p:nvSpPr>
          <p:cNvPr id="30725" name="Text Box 32"/>
          <p:cNvSpPr txBox="1">
            <a:spLocks noChangeArrowheads="1"/>
          </p:cNvSpPr>
          <p:nvPr/>
        </p:nvSpPr>
        <p:spPr bwMode="auto">
          <a:xfrm>
            <a:off x="2411413" y="836613"/>
            <a:ext cx="2232025" cy="236855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400" b="1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Teimladau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Blinder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Gweithwyr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Tlodi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Dillad carpiog</a:t>
            </a:r>
          </a:p>
        </p:txBody>
      </p:sp>
      <p:sp>
        <p:nvSpPr>
          <p:cNvPr id="30726" name="Text Box 26"/>
          <p:cNvSpPr txBox="1">
            <a:spLocks noChangeArrowheads="1"/>
          </p:cNvSpPr>
          <p:nvPr/>
        </p:nvSpPr>
        <p:spPr bwMode="auto">
          <a:xfrm>
            <a:off x="214313" y="0"/>
            <a:ext cx="8569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u="sng"/>
              <a:t>Observing shape and form of the body (3).</a:t>
            </a:r>
          </a:p>
        </p:txBody>
      </p:sp>
      <p:sp>
        <p:nvSpPr>
          <p:cNvPr id="14" name="Round Diagonal Corner Rectangle 13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8" name="Text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852738"/>
            <a:ext cx="3452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79388" y="836613"/>
            <a:ext cx="4608512" cy="2430462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entury Gothic" pitchFamily="34" charset="0"/>
              </a:rPr>
              <a:t>Key words: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Shape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Form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Pose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Light and shadow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Texture</a:t>
            </a:r>
          </a:p>
        </p:txBody>
      </p:sp>
      <p:sp>
        <p:nvSpPr>
          <p:cNvPr id="30731" name="Text Box 32"/>
          <p:cNvSpPr txBox="1">
            <a:spLocks noChangeArrowheads="1"/>
          </p:cNvSpPr>
          <p:nvPr/>
        </p:nvSpPr>
        <p:spPr bwMode="auto">
          <a:xfrm>
            <a:off x="2484438" y="836613"/>
            <a:ext cx="2232025" cy="236855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400" b="1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Feelings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Tiredness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Workers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Poor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entury Gothic" pitchFamily="34" charset="0"/>
              </a:rPr>
              <a:t>Ragged clothes</a:t>
            </a:r>
          </a:p>
        </p:txBody>
      </p:sp>
      <p:sp>
        <p:nvSpPr>
          <p:cNvPr id="30732" name="Text Box 8"/>
          <p:cNvSpPr txBox="1">
            <a:spLocks noChangeArrowheads="1"/>
          </p:cNvSpPr>
          <p:nvPr/>
        </p:nvSpPr>
        <p:spPr bwMode="auto">
          <a:xfrm>
            <a:off x="428625" y="3786188"/>
            <a:ext cx="4357688" cy="1920875"/>
          </a:xfrm>
          <a:prstGeom prst="rect">
            <a:avLst/>
          </a:prstGeom>
          <a:gradFill rotWithShape="1">
            <a:gsLst>
              <a:gs pos="0">
                <a:srgbClr val="D685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entury Gothic" pitchFamily="34" charset="0"/>
              </a:rPr>
              <a:t>Concentrate on the following elements:</a:t>
            </a:r>
          </a:p>
          <a:p>
            <a:pPr>
              <a:buFontTx/>
              <a:buChar char="•"/>
            </a:pPr>
            <a:r>
              <a:rPr lang="en-GB" sz="2000">
                <a:latin typeface="Century Gothic" pitchFamily="34" charset="0"/>
              </a:rPr>
              <a:t> Shape and form of the body </a:t>
            </a:r>
          </a:p>
          <a:p>
            <a:pPr>
              <a:buFontTx/>
              <a:buChar char="•"/>
            </a:pPr>
            <a:r>
              <a:rPr lang="en-GB" sz="2000">
                <a:latin typeface="Century Gothic" pitchFamily="34" charset="0"/>
              </a:rPr>
              <a:t> Emotion shown on the face</a:t>
            </a:r>
          </a:p>
          <a:p>
            <a:pPr>
              <a:buFontTx/>
              <a:buChar char="•"/>
            </a:pPr>
            <a:r>
              <a:rPr lang="en-GB" sz="2000">
                <a:latin typeface="Century Gothic" pitchFamily="34" charset="0"/>
              </a:rPr>
              <a:t> What parts of the body are used to show pain or tiredness?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>
            <a:hlinkClick r:id="" action="ppaction://hlinkshowjump?jump=previousslide"/>
          </p:cNvPr>
          <p:cNvSpPr/>
          <p:nvPr/>
        </p:nvSpPr>
        <p:spPr>
          <a:xfrm>
            <a:off x="0" y="6429375"/>
            <a:ext cx="25003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0" name="TextBox 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928688"/>
            <a:ext cx="15621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928688"/>
            <a:ext cx="1958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5"/>
          <a:srcRect r="9756"/>
          <a:stretch>
            <a:fillRect/>
          </a:stretch>
        </p:blipFill>
        <p:spPr bwMode="auto">
          <a:xfrm>
            <a:off x="4357688" y="928688"/>
            <a:ext cx="20526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928688"/>
            <a:ext cx="2143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26"/>
          <p:cNvSpPr txBox="1">
            <a:spLocks noChangeArrowheads="1"/>
          </p:cNvSpPr>
          <p:nvPr/>
        </p:nvSpPr>
        <p:spPr bwMode="auto">
          <a:xfrm>
            <a:off x="214313" y="0"/>
            <a:ext cx="842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u="sng">
                <a:latin typeface="Calibri" pitchFamily="34" charset="0"/>
              </a:rPr>
              <a:t>The process in pictures</a:t>
            </a:r>
          </a:p>
        </p:txBody>
      </p:sp>
      <p:sp>
        <p:nvSpPr>
          <p:cNvPr id="32776" name="Text Box 26"/>
          <p:cNvSpPr txBox="1">
            <a:spLocks noChangeArrowheads="1"/>
          </p:cNvSpPr>
          <p:nvPr/>
        </p:nvSpPr>
        <p:spPr bwMode="auto">
          <a:xfrm>
            <a:off x="357188" y="3214688"/>
            <a:ext cx="8429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u="sng">
                <a:latin typeface="Calibri" pitchFamily="34" charset="0"/>
              </a:rPr>
              <a:t>Finished examples</a:t>
            </a:r>
          </a:p>
        </p:txBody>
      </p:sp>
      <p:pic>
        <p:nvPicPr>
          <p:cNvPr id="32777" name="Picture 6"/>
          <p:cNvPicPr>
            <a:picLocks noChangeAspect="1" noChangeArrowheads="1"/>
          </p:cNvPicPr>
          <p:nvPr/>
        </p:nvPicPr>
        <p:blipFill>
          <a:blip r:embed="rId7"/>
          <a:srcRect l="23985" r="15482"/>
          <a:stretch>
            <a:fillRect/>
          </a:stretch>
        </p:blipFill>
        <p:spPr bwMode="auto">
          <a:xfrm>
            <a:off x="395288" y="3789363"/>
            <a:ext cx="19288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7"/>
          <p:cNvPicPr>
            <a:picLocks noChangeAspect="1" noChangeArrowheads="1"/>
          </p:cNvPicPr>
          <p:nvPr/>
        </p:nvPicPr>
        <p:blipFill>
          <a:blip r:embed="rId8"/>
          <a:srcRect l="29958" t="15628" r="25758" b="7967"/>
          <a:stretch>
            <a:fillRect/>
          </a:stretch>
        </p:blipFill>
        <p:spPr bwMode="auto">
          <a:xfrm>
            <a:off x="2714625" y="3786188"/>
            <a:ext cx="18573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8"/>
          <p:cNvPicPr>
            <a:picLocks noChangeAspect="1" noChangeArrowheads="1"/>
          </p:cNvPicPr>
          <p:nvPr/>
        </p:nvPicPr>
        <p:blipFill>
          <a:blip r:embed="rId9"/>
          <a:srcRect l="16348" t="7356" r="13358" b="19072"/>
          <a:stretch>
            <a:fillRect/>
          </a:stretch>
        </p:blipFill>
        <p:spPr bwMode="auto">
          <a:xfrm>
            <a:off x="5000625" y="3786188"/>
            <a:ext cx="1785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9"/>
          <p:cNvPicPr>
            <a:picLocks noChangeAspect="1" noChangeArrowheads="1"/>
          </p:cNvPicPr>
          <p:nvPr/>
        </p:nvPicPr>
        <p:blipFill>
          <a:blip r:embed="rId10"/>
          <a:srcRect l="22807" t="5548" r="21053" b="11549"/>
          <a:stretch>
            <a:fillRect/>
          </a:stretch>
        </p:blipFill>
        <p:spPr bwMode="auto">
          <a:xfrm>
            <a:off x="7215188" y="3786188"/>
            <a:ext cx="15001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5A28091A99F4D9721BE1025ECA97A" ma:contentTypeVersion="0" ma:contentTypeDescription="Create a new document." ma:contentTypeScope="" ma:versionID="3c88900e9c4a633fa4e7011e7abcc4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30528C-8C5B-4FF7-8EAE-766E5D6A4849}"/>
</file>

<file path=customXml/itemProps2.xml><?xml version="1.0" encoding="utf-8"?>
<ds:datastoreItem xmlns:ds="http://schemas.openxmlformats.org/officeDocument/2006/customXml" ds:itemID="{4B268692-A4D7-4BEA-9780-4C28D6A457C2}"/>
</file>

<file path=customXml/itemProps3.xml><?xml version="1.0" encoding="utf-8"?>
<ds:datastoreItem xmlns:ds="http://schemas.openxmlformats.org/officeDocument/2006/customXml" ds:itemID="{EE5929D4-442D-49F0-A718-76B081CC3554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217</Words>
  <Application>Microsoft Office PowerPoint</Application>
  <PresentationFormat>On-screen Show (4:3)</PresentationFormat>
  <Paragraphs>53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Bradley Hand ITC</vt:lpstr>
      <vt:lpstr>Office Theme</vt:lpstr>
      <vt:lpstr>Default Design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Morwenna</dc:creator>
  <cp:lastModifiedBy>scullh</cp:lastModifiedBy>
  <cp:revision>16</cp:revision>
  <dcterms:created xsi:type="dcterms:W3CDTF">2010-01-10T17:18:57Z</dcterms:created>
  <dcterms:modified xsi:type="dcterms:W3CDTF">2010-04-22T09:26:49Z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0x0101003815A28091A99F4D9721BE1025ECA97A</vt:lpwstr>
  </property>
</Properties>
</file>